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318" r:id="rId5"/>
    <p:sldId id="320" r:id="rId6"/>
    <p:sldId id="1820" r:id="rId7"/>
    <p:sldId id="1838" r:id="rId8"/>
    <p:sldId id="1824" r:id="rId9"/>
    <p:sldId id="1797" r:id="rId10"/>
    <p:sldId id="1798" r:id="rId11"/>
    <p:sldId id="1799" r:id="rId12"/>
    <p:sldId id="1818" r:id="rId13"/>
    <p:sldId id="1819" r:id="rId14"/>
    <p:sldId id="1825" r:id="rId15"/>
    <p:sldId id="1823" r:id="rId16"/>
    <p:sldId id="1806" r:id="rId17"/>
    <p:sldId id="1807" r:id="rId18"/>
    <p:sldId id="1811" r:id="rId19"/>
    <p:sldId id="1813" r:id="rId20"/>
    <p:sldId id="1826" r:id="rId21"/>
    <p:sldId id="1822" r:id="rId22"/>
    <p:sldId id="1821" r:id="rId23"/>
    <p:sldId id="1834" r:id="rId24"/>
    <p:sldId id="1835" r:id="rId25"/>
    <p:sldId id="1828" r:id="rId26"/>
    <p:sldId id="1836" r:id="rId27"/>
    <p:sldId id="1837" r:id="rId28"/>
    <p:sldId id="1832" r:id="rId29"/>
    <p:sldId id="1829" r:id="rId30"/>
    <p:sldId id="1833" r:id="rId31"/>
    <p:sldId id="1831" r:id="rId32"/>
    <p:sldId id="1830" r:id="rId33"/>
    <p:sldId id="313" r:id="rId34"/>
    <p:sldId id="264"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6" autoAdjust="0"/>
    <p:restoredTop sz="96571" autoAdjust="0"/>
  </p:normalViewPr>
  <p:slideViewPr>
    <p:cSldViewPr snapToGrid="0" showGuides="1">
      <p:cViewPr varScale="1">
        <p:scale>
          <a:sx n="92" d="100"/>
          <a:sy n="92" d="100"/>
        </p:scale>
        <p:origin x="676" y="72"/>
      </p:cViewPr>
      <p:guideLst>
        <p:guide orient="horz" pos="888"/>
        <p:guide pos="3839"/>
      </p:guideLst>
    </p:cSldViewPr>
  </p:slid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3/11/2020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3/11/2020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r>
              <a:rPr lang="en-US" dirty="0"/>
              <a:t>SC17, Denver, CO 	Michael Heroux</a:t>
            </a:r>
          </a:p>
        </p:txBody>
      </p:sp>
    </p:spTree>
    <p:extLst>
      <p:ext uri="{BB962C8B-B14F-4D97-AF65-F5344CB8AC3E}">
        <p14:creationId xmlns:p14="http://schemas.microsoft.com/office/powerpoint/2010/main" val="313072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toms.acm.org/replicated-computational-results.cfm" TargetMode="External"/><Relationship Id="rId2" Type="http://schemas.openxmlformats.org/officeDocument/2006/relationships/hyperlink" Target="http://fursin.net/reproducibility.html"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s://www.acm.org/publications/policies/artifact-review-badg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191839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dx.doi.org/10.1145/274301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 </a:t>
            </a:r>
            <a:br>
              <a:rPr lang="en-US" u="sng" dirty="0"/>
            </a:br>
            <a:r>
              <a:rPr lang="en-US" sz="2000" dirty="0"/>
              <a:t>Oak Ridge National Laboratory</a:t>
            </a:r>
          </a:p>
          <a:p>
            <a:r>
              <a:rPr lang="en-US" dirty="0"/>
              <a:t>Michael A. </a:t>
            </a:r>
            <a:r>
              <a:rPr lang="en-US" dirty="0" err="1"/>
              <a:t>Heroux</a:t>
            </a:r>
            <a:br>
              <a:rPr lang="en-US" sz="2000" dirty="0"/>
            </a:br>
            <a:r>
              <a:rPr lang="en-US" sz="2000" dirty="0"/>
              <a:t>Sandia National Laboratories</a:t>
            </a:r>
          </a:p>
          <a:p>
            <a:r>
              <a:rPr lang="en-US" sz="2000" dirty="0"/>
              <a:t>Better Scientific Software Tutorial</a:t>
            </a:r>
            <a:br>
              <a:rPr lang="en-US" sz="2000" dirty="0"/>
            </a:br>
            <a:r>
              <a:rPr lang="en-US" sz="2000" dirty="0"/>
              <a:t>RF </a:t>
            </a:r>
            <a:r>
              <a:rPr lang="en-US" sz="2000" dirty="0" err="1"/>
              <a:t>SciDAC</a:t>
            </a:r>
            <a:r>
              <a:rPr lang="en-US" sz="2000" dirty="0"/>
              <a:t> 2020 Workshop</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Tree>
    <p:extLst>
      <p:ext uri="{BB962C8B-B14F-4D97-AF65-F5344CB8AC3E}">
        <p14:creationId xmlns:p14="http://schemas.microsoft.com/office/powerpoint/2010/main" val="175784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Reproducibility and Supercomputing</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Supercomputer cycles are scarce resources</a:t>
            </a:r>
          </a:p>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97" y="197725"/>
            <a:ext cx="11372473" cy="510909"/>
          </a:xfrm>
        </p:spPr>
        <p:txBody>
          <a:bodyPr>
            <a:normAutofit/>
          </a:bodyPr>
          <a:lstStyle/>
          <a:p>
            <a:r>
              <a:rPr lang="en-US" b="0" dirty="0"/>
              <a:t> ACM TOMS Reproducible Computational Results (RCR)</a:t>
            </a:r>
          </a:p>
        </p:txBody>
      </p:sp>
      <p:sp>
        <p:nvSpPr>
          <p:cNvPr id="3" name="Content Placeholder 2"/>
          <p:cNvSpPr>
            <a:spLocks noGrp="1"/>
          </p:cNvSpPr>
          <p:nvPr>
            <p:ph sz="quarter" idx="1"/>
          </p:nvPr>
        </p:nvSpPr>
        <p:spPr>
          <a:xfrm>
            <a:off x="143436" y="922389"/>
            <a:ext cx="11592134" cy="4740829"/>
          </a:xfrm>
        </p:spPr>
        <p:txBody>
          <a:bodyPr>
            <a:normAutofit fontScale="92500" lnSpcReduction="10000"/>
          </a:bodyPr>
          <a:lstStyle/>
          <a:p>
            <a:r>
              <a:rPr lang="en-US" b="0" dirty="0"/>
              <a:t>Submission: Optional RCR option.</a:t>
            </a:r>
          </a:p>
          <a:p>
            <a:r>
              <a:rPr lang="en-US" b="0" dirty="0"/>
              <a:t>Standard reviewer assignment: Nothing changes. </a:t>
            </a:r>
          </a:p>
          <a:p>
            <a:r>
              <a:rPr lang="en-US" b="0" dirty="0"/>
              <a:t>RCR reviewer assignment:</a:t>
            </a:r>
          </a:p>
          <a:p>
            <a:pPr lvl="1"/>
            <a:r>
              <a:rPr lang="en-US" b="0" dirty="0"/>
              <a:t>Concurrent with standard reviews.</a:t>
            </a:r>
          </a:p>
          <a:p>
            <a:pPr lvl="1"/>
            <a:r>
              <a:rPr lang="en-US" b="0" dirty="0"/>
              <a:t>As early as possible in review process.</a:t>
            </a:r>
          </a:p>
          <a:p>
            <a:pPr lvl="1"/>
            <a:r>
              <a:rPr lang="en-US" b="0" dirty="0"/>
              <a:t>Known to and works with authors during the RCR process.  </a:t>
            </a:r>
          </a:p>
          <a:p>
            <a:r>
              <a:rPr lang="en-US" b="0" dirty="0"/>
              <a:t>RCR process: </a:t>
            </a:r>
          </a:p>
          <a:p>
            <a:pPr lvl="1"/>
            <a:r>
              <a:rPr lang="en-US" b="0" dirty="0"/>
              <a:t>Multi-faceted approach, Bottom line: Trust the reviewer.</a:t>
            </a:r>
          </a:p>
          <a:p>
            <a:r>
              <a:rPr lang="en-US" b="0" dirty="0"/>
              <a:t>Publication: </a:t>
            </a:r>
          </a:p>
          <a:p>
            <a:pPr lvl="1"/>
            <a:r>
              <a:rPr lang="en-US" b="0" dirty="0"/>
              <a:t>Reproducible Computational Results Designation.  </a:t>
            </a:r>
          </a:p>
          <a:p>
            <a:pPr lvl="1"/>
            <a:r>
              <a:rPr lang="en-US" b="0" dirty="0"/>
              <a:t>The RCR referee acknowledged. </a:t>
            </a:r>
          </a:p>
          <a:p>
            <a:pPr lvl="1"/>
            <a:r>
              <a:rPr lang="en-US" b="0" dirty="0"/>
              <a:t>Review report appears with published manuscript.</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3782968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mandatory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4267945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Coming to Your World Soon: Reproducibility Requirements</a:t>
            </a:r>
          </a:p>
        </p:txBody>
      </p:sp>
      <p:sp>
        <p:nvSpPr>
          <p:cNvPr id="4" name="Content Placeholder 3"/>
          <p:cNvSpPr>
            <a:spLocks noGrp="1"/>
          </p:cNvSpPr>
          <p:nvPr>
            <p:ph sz="quarter" idx="1"/>
          </p:nvPr>
        </p:nvSpPr>
        <p:spPr>
          <a:xfrm>
            <a:off x="245815" y="950026"/>
            <a:ext cx="11697194" cy="5449160"/>
          </a:xfrm>
        </p:spPr>
        <p:txBody>
          <a:bodyPr>
            <a:normAutofit/>
          </a:bodyPr>
          <a:lstStyle/>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2"/>
              </a:rPr>
              <a:t>http://fursin.net/reproducibility.html</a:t>
            </a:r>
            <a:endParaRPr lang="en-US" sz="20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3"/>
              </a:rPr>
              <a:t>http://toms.acm.org/replicated-computational-results.cfm</a:t>
            </a:r>
            <a:r>
              <a:rPr lang="en-US" sz="2000" dirty="0"/>
              <a:t> </a:t>
            </a:r>
          </a:p>
          <a:p>
            <a:r>
              <a:rPr lang="en-US" sz="2400" dirty="0"/>
              <a:t>ACM Badging.</a:t>
            </a:r>
          </a:p>
          <a:p>
            <a:pPr lvl="1"/>
            <a:r>
              <a:rPr lang="en-US" sz="2000" dirty="0">
                <a:hlinkClick r:id="rId4"/>
              </a:rPr>
              <a:t>https://www.acm.org/publications/policies/artifact-review-badging</a:t>
            </a:r>
            <a:r>
              <a:rPr lang="en-US" sz="2000" dirty="0"/>
              <a:t> </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69304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012" y="174275"/>
            <a:ext cx="10619287" cy="510909"/>
          </a:xfrm>
        </p:spPr>
        <p:txBody>
          <a:bodyPr/>
          <a:lstStyle/>
          <a:p>
            <a:r>
              <a:rPr lang="en-US" b="0" dirty="0"/>
              <a:t>Incentives Demand Investments, Enabled by Investments</a:t>
            </a:r>
            <a:endParaRPr lang="en-US" sz="4400" dirty="0"/>
          </a:p>
        </p:txBody>
      </p:sp>
      <p:grpSp>
        <p:nvGrpSpPr>
          <p:cNvPr id="4" name="Group 3"/>
          <p:cNvGrpSpPr/>
          <p:nvPr/>
        </p:nvGrpSpPr>
        <p:grpSpPr>
          <a:xfrm>
            <a:off x="1784195" y="938839"/>
            <a:ext cx="8175230" cy="3180436"/>
            <a:chOff x="1797837" y="1338521"/>
            <a:chExt cx="8175230" cy="3180436"/>
          </a:xfrm>
        </p:grpSpPr>
        <p:grpSp>
          <p:nvGrpSpPr>
            <p:cNvPr id="12" name="Group 11"/>
            <p:cNvGrpSpPr/>
            <p:nvPr/>
          </p:nvGrpSpPr>
          <p:grpSpPr>
            <a:xfrm>
              <a:off x="1797837" y="1424300"/>
              <a:ext cx="8175230" cy="2917800"/>
              <a:chOff x="-137156" y="1484784"/>
              <a:chExt cx="8175230" cy="2448272"/>
            </a:xfrm>
          </p:grpSpPr>
          <p:sp>
            <p:nvSpPr>
              <p:cNvPr id="8" name="TextBox 7"/>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13" name="TextBox 12"/>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14" name="TextBox 13"/>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3" name="TextBox 2"/>
          <p:cNvSpPr txBox="1"/>
          <p:nvPr/>
        </p:nvSpPr>
        <p:spPr>
          <a:xfrm>
            <a:off x="468351" y="4375401"/>
            <a:ext cx="11336962" cy="2308324"/>
          </a:xfrm>
          <a:prstGeom prst="rect">
            <a:avLst/>
          </a:prstGeom>
          <a:noFill/>
        </p:spPr>
        <p:txBody>
          <a:bodyPr wrap="square" rtlCol="0">
            <a:spAutoFit/>
          </a:bodyPr>
          <a:lstStyle/>
          <a:p>
            <a:pPr algn="l"/>
            <a:r>
              <a:rPr lang="en-US" sz="2400" dirty="0">
                <a:latin typeface="+mn-lt"/>
              </a:rPr>
              <a:t>Common statement: “I would love to do a better job on my software, but I need to:</a:t>
            </a:r>
          </a:p>
          <a:p>
            <a:pPr marL="342900" indent="-342900">
              <a:buFont typeface="Arial" charset="0"/>
              <a:buChar char="•"/>
            </a:pPr>
            <a:r>
              <a:rPr lang="en-US" sz="2400" dirty="0">
                <a:latin typeface="+mn-lt"/>
              </a:rPr>
              <a:t>Get this paper submitted.</a:t>
            </a:r>
          </a:p>
          <a:p>
            <a:pPr marL="342900" indent="-342900">
              <a:buFont typeface="Arial" charset="0"/>
              <a:buChar char="•"/>
            </a:pPr>
            <a:r>
              <a:rPr lang="en-US" sz="2400" dirty="0">
                <a:latin typeface="+mn-lt"/>
              </a:rPr>
              <a:t>Complete this project task.</a:t>
            </a:r>
          </a:p>
          <a:p>
            <a:pPr marL="342900" indent="-342900">
              <a:buFont typeface="Arial" charset="0"/>
              <a:buChar char="•"/>
            </a:pPr>
            <a:r>
              <a:rPr lang="en-US" sz="2400" dirty="0">
                <a:latin typeface="+mn-lt"/>
              </a:rPr>
              <a:t>Do something my employer values more.</a:t>
            </a:r>
          </a:p>
          <a:p>
            <a:pPr algn="l"/>
            <a:endParaRPr lang="en-US" sz="2400" dirty="0">
              <a:latin typeface="+mn-lt"/>
            </a:endParaRPr>
          </a:p>
          <a:p>
            <a:pPr algn="l"/>
            <a:r>
              <a:rPr lang="en-US" sz="2400" dirty="0">
                <a:latin typeface="+mn-lt"/>
              </a:rPr>
              <a:t>Goal: Change incentives to include value of better software, better science.</a:t>
            </a:r>
          </a:p>
        </p:txBody>
      </p:sp>
    </p:spTree>
    <p:extLst>
      <p:ext uri="{BB962C8B-B14F-4D97-AF65-F5344CB8AC3E}">
        <p14:creationId xmlns:p14="http://schemas.microsoft.com/office/powerpoint/2010/main" val="3460058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B43-5828-41EF-AC76-DE0A8A31B6AD}"/>
              </a:ext>
            </a:extLst>
          </p:cNvPr>
          <p:cNvSpPr>
            <a:spLocks noGrp="1"/>
          </p:cNvSpPr>
          <p:nvPr>
            <p:ph type="title"/>
          </p:nvPr>
        </p:nvSpPr>
        <p:spPr/>
        <p:txBody>
          <a:bodyPr/>
          <a:lstStyle/>
          <a:p>
            <a:r>
              <a:rPr lang="en-US" dirty="0"/>
              <a:t>Strategies that </a:t>
            </a:r>
            <a:r>
              <a:rPr lang="en-US" u="sng" dirty="0"/>
              <a:t>Don’t</a:t>
            </a:r>
            <a:r>
              <a:rPr lang="en-US" dirty="0"/>
              <a:t> Improve Reproducibility</a:t>
            </a:r>
          </a:p>
        </p:txBody>
      </p:sp>
      <p:sp>
        <p:nvSpPr>
          <p:cNvPr id="3" name="Content Placeholder 2">
            <a:extLst>
              <a:ext uri="{FF2B5EF4-FFF2-40B4-BE49-F238E27FC236}">
                <a16:creationId xmlns:a16="http://schemas.microsoft.com/office/drawing/2014/main" id="{D6675E21-CE1E-4F37-82A7-7C57C9387339}"/>
              </a:ext>
            </a:extLst>
          </p:cNvPr>
          <p:cNvSpPr>
            <a:spLocks noGrp="1"/>
          </p:cNvSpPr>
          <p:nvPr>
            <p:ph idx="1"/>
          </p:nvPr>
        </p:nvSpPr>
        <p:spPr>
          <a:xfrm>
            <a:off x="365760" y="1737360"/>
            <a:ext cx="6582295" cy="4047778"/>
          </a:xfrm>
        </p:spPr>
        <p:txBody>
          <a:bodyPr/>
          <a:lstStyle/>
          <a:p>
            <a:r>
              <a:rPr lang="en-US" dirty="0"/>
              <a:t>Trusting the code of inexperienced coders</a:t>
            </a:r>
          </a:p>
          <a:p>
            <a:r>
              <a:rPr lang="en-US" dirty="0"/>
              <a:t>Letting deadlines rule</a:t>
            </a:r>
          </a:p>
          <a:p>
            <a:pPr lvl="1"/>
            <a:r>
              <a:rPr lang="en-US" dirty="0"/>
              <a:t>I don’t have enough time to {test, document, …} the {code, results, …} because I have to finish this {paper, talk, proposal, …}.</a:t>
            </a:r>
          </a:p>
          <a:p>
            <a:r>
              <a:rPr lang="en-US" dirty="0"/>
              <a:t>Code performance optimization</a:t>
            </a:r>
          </a:p>
          <a:p>
            <a:r>
              <a:rPr lang="en-US" dirty="0"/>
              <a:t>Utilizing dynamic parallelism (standard on modern processors)</a:t>
            </a:r>
          </a:p>
          <a:p>
            <a:r>
              <a:rPr lang="en-US" dirty="0"/>
              <a:t>Different code for different hardware</a:t>
            </a:r>
          </a:p>
          <a:p>
            <a:r>
              <a:rPr lang="en-US" dirty="0"/>
              <a:t>Ignoring the possibility of silent data corruption</a:t>
            </a:r>
          </a:p>
        </p:txBody>
      </p:sp>
      <p:grpSp>
        <p:nvGrpSpPr>
          <p:cNvPr id="7" name="Group 6">
            <a:extLst>
              <a:ext uri="{FF2B5EF4-FFF2-40B4-BE49-F238E27FC236}">
                <a16:creationId xmlns:a16="http://schemas.microsoft.com/office/drawing/2014/main" id="{5C406EB6-C1BA-40A9-8007-7781FF7A0CE2}"/>
              </a:ext>
            </a:extLst>
          </p:cNvPr>
          <p:cNvGrpSpPr/>
          <p:nvPr/>
        </p:nvGrpSpPr>
        <p:grpSpPr>
          <a:xfrm>
            <a:off x="6740237" y="1341362"/>
            <a:ext cx="5313988" cy="4601179"/>
            <a:chOff x="6740237" y="1341362"/>
            <a:chExt cx="5313988" cy="4601179"/>
          </a:xfrm>
        </p:grpSpPr>
        <p:pic>
          <p:nvPicPr>
            <p:cNvPr id="5" name="Picture 4">
              <a:extLst>
                <a:ext uri="{FF2B5EF4-FFF2-40B4-BE49-F238E27FC236}">
                  <a16:creationId xmlns:a16="http://schemas.microsoft.com/office/drawing/2014/main" id="{786190B1-2D0E-402E-9394-ECB2222BB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237" y="1341362"/>
              <a:ext cx="5313988" cy="4175276"/>
            </a:xfrm>
            <a:prstGeom prst="rect">
              <a:avLst/>
            </a:prstGeom>
          </p:spPr>
        </p:pic>
        <p:sp>
          <p:nvSpPr>
            <p:cNvPr id="6" name="TextBox 5">
              <a:extLst>
                <a:ext uri="{FF2B5EF4-FFF2-40B4-BE49-F238E27FC236}">
                  <a16:creationId xmlns:a16="http://schemas.microsoft.com/office/drawing/2014/main" id="{48B6B02E-5BD0-4D22-834E-E94F8410F491}"/>
                </a:ext>
              </a:extLst>
            </p:cNvPr>
            <p:cNvSpPr txBox="1"/>
            <p:nvPr/>
          </p:nvSpPr>
          <p:spPr>
            <a:xfrm>
              <a:off x="6948055" y="5536276"/>
              <a:ext cx="4013535" cy="406265"/>
            </a:xfrm>
            <a:prstGeom prst="rect">
              <a:avLst/>
            </a:prstGeom>
            <a:noFill/>
          </p:spPr>
          <p:txBody>
            <a:bodyPr wrap="none" lIns="118872" tIns="91440" rIns="118872" bIns="91440" rtlCol="0" anchor="ctr" anchorCtr="0">
              <a:spAutoFit/>
            </a:bodyPr>
            <a:lstStyle/>
            <a:p>
              <a:pPr algn="l">
                <a:lnSpc>
                  <a:spcPct val="90000"/>
                </a:lnSpc>
              </a:pPr>
              <a:r>
                <a:rPr lang="en-US" sz="1600" i="1" dirty="0"/>
                <a:t>from Code Complete by Steve McConnell</a:t>
              </a:r>
            </a:p>
          </p:txBody>
        </p:sp>
      </p:grpSp>
      <p:sp>
        <p:nvSpPr>
          <p:cNvPr id="8" name="Oval 7">
            <a:extLst>
              <a:ext uri="{FF2B5EF4-FFF2-40B4-BE49-F238E27FC236}">
                <a16:creationId xmlns:a16="http://schemas.microsoft.com/office/drawing/2014/main" id="{B73491F2-624E-4A22-92D8-C97ED705E082}"/>
              </a:ext>
            </a:extLst>
          </p:cNvPr>
          <p:cNvSpPr/>
          <p:nvPr/>
        </p:nvSpPr>
        <p:spPr>
          <a:xfrm>
            <a:off x="6560144" y="3297836"/>
            <a:ext cx="4624465" cy="554635"/>
          </a:xfrm>
          <a:prstGeom prst="ellipse">
            <a:avLst/>
          </a:prstGeom>
          <a:noFill/>
          <a:ln w="381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4A601F36-879A-4969-A6B1-F1353EE755E3}"/>
              </a:ext>
            </a:extLst>
          </p:cNvPr>
          <p:cNvSpPr txBox="1"/>
          <p:nvPr/>
        </p:nvSpPr>
        <p:spPr>
          <a:xfrm>
            <a:off x="114114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0" name="TextBox 9">
            <a:extLst>
              <a:ext uri="{FF2B5EF4-FFF2-40B4-BE49-F238E27FC236}">
                <a16:creationId xmlns:a16="http://schemas.microsoft.com/office/drawing/2014/main" id="{70912A61-99F8-486A-B59E-DF4CBE0E94B7}"/>
              </a:ext>
            </a:extLst>
          </p:cNvPr>
          <p:cNvSpPr txBox="1"/>
          <p:nvPr/>
        </p:nvSpPr>
        <p:spPr>
          <a:xfrm>
            <a:off x="115638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1" name="TextBox 10">
            <a:extLst>
              <a:ext uri="{FF2B5EF4-FFF2-40B4-BE49-F238E27FC236}">
                <a16:creationId xmlns:a16="http://schemas.microsoft.com/office/drawing/2014/main" id="{1560A2D6-823C-4525-A1C6-92A73DE01391}"/>
              </a:ext>
            </a:extLst>
          </p:cNvPr>
          <p:cNvSpPr txBox="1"/>
          <p:nvPr/>
        </p:nvSpPr>
        <p:spPr>
          <a:xfrm>
            <a:off x="117162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2" name="TextBox 11">
            <a:extLst>
              <a:ext uri="{FF2B5EF4-FFF2-40B4-BE49-F238E27FC236}">
                <a16:creationId xmlns:a16="http://schemas.microsoft.com/office/drawing/2014/main" id="{E766D903-7700-43BF-A888-A68CADD6BDC2}"/>
              </a:ext>
            </a:extLst>
          </p:cNvPr>
          <p:cNvSpPr txBox="1"/>
          <p:nvPr/>
        </p:nvSpPr>
        <p:spPr>
          <a:xfrm>
            <a:off x="118686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1390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a:t>
            </a:r>
          </a:p>
          <a:p>
            <a:pPr lvl="1"/>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Better Scientific Software tutorial, in RF </a:t>
            </a:r>
            <a:r>
              <a:rPr lang="en-US" sz="1800" b="1" dirty="0" err="1"/>
              <a:t>SciDAC</a:t>
            </a:r>
            <a:r>
              <a:rPr lang="en-US" sz="1800" b="1" dirty="0"/>
              <a:t> 2020 Workshop, Knoxville, Tennessee. DOI: </a:t>
            </a:r>
            <a:r>
              <a:rPr lang="en-US" sz="1800" b="1" dirty="0">
                <a:hlinkClick r:id="rId4"/>
              </a:rPr>
              <a:t>10.6084/m9.figshare.11918397</a:t>
            </a:r>
            <a:endParaRPr lang="en-US" sz="1800" b="1" dirty="0"/>
          </a:p>
          <a:p>
            <a:pPr>
              <a:spcBef>
                <a:spcPts val="400"/>
              </a:spcBef>
            </a:pPr>
            <a:r>
              <a:rPr lang="en-US" sz="1800" dirty="0"/>
              <a:t>Individual modules may be cited as </a:t>
            </a:r>
            <a:r>
              <a:rPr lang="en-US" sz="1800" i="1" dirty="0"/>
              <a:t>Speaker, Module Title</a:t>
            </a:r>
            <a:r>
              <a:rPr lang="en-US" sz="1800" dirty="0"/>
              <a:t>, in Better Scientific Software Tutorial…</a:t>
            </a:r>
          </a:p>
          <a:p>
            <a:pPr marL="0" indent="0">
              <a:buNone/>
            </a:pPr>
            <a:r>
              <a:rPr lang="en-US" sz="2000" b="1" dirty="0"/>
              <a:t>Acknowledgements</a:t>
            </a:r>
          </a:p>
          <a:p>
            <a:pPr>
              <a:spcBef>
                <a:spcPts val="0"/>
              </a:spcBef>
            </a:pPr>
            <a:r>
              <a:rPr lang="en-US" sz="1600" dirty="0"/>
              <a:t>Additional contributors to this this tutorial include: Anshu Dubey, Mike </a:t>
            </a:r>
            <a:r>
              <a:rPr lang="en-US" sz="1600" dirty="0" err="1"/>
              <a:t>Heroux</a:t>
            </a:r>
            <a:r>
              <a:rPr lang="en-US" sz="1600" dirty="0"/>
              <a:t>, Alicia </a:t>
            </a:r>
            <a:r>
              <a:rPr lang="en-US" sz="1600" dirty="0" err="1"/>
              <a:t>Klinvex</a:t>
            </a:r>
            <a:r>
              <a:rPr lang="en-US" sz="1600" dirty="0"/>
              <a:t>, Jared O’Neal, and Katherine Riley, James M. </a:t>
            </a:r>
            <a:r>
              <a:rPr lang="en-US" sz="1600" dirty="0" err="1"/>
              <a:t>Willenbring</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Retrospective if you have a lot of existing unreviewed code</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p:txBody>
      </p:sp>
    </p:spTree>
    <p:extLst>
      <p:ext uri="{BB962C8B-B14F-4D97-AF65-F5344CB8AC3E}">
        <p14:creationId xmlns:p14="http://schemas.microsoft.com/office/powerpoint/2010/main" val="1828586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512510"/>
            <a:ext cx="11369809" cy="4047778"/>
          </a:xfrm>
        </p:spPr>
        <p:txBody>
          <a:bodyPr/>
          <a:lstStyle/>
          <a:p>
            <a:r>
              <a:rPr lang="en-US" b="1" dirty="0">
                <a:solidFill>
                  <a:schemeClr val="tx2"/>
                </a:solidFill>
              </a:rPr>
              <a:t>Be judicious in pursuit of performance</a:t>
            </a:r>
          </a:p>
          <a:p>
            <a:r>
              <a:rPr lang="en-US" dirty="0"/>
              <a:t>Start with straightforward, portable implementations</a:t>
            </a:r>
          </a:p>
          <a:p>
            <a:pPr lvl="1">
              <a:spcBef>
                <a:spcPts val="200"/>
              </a:spcBef>
            </a:pPr>
            <a:r>
              <a:rPr lang="en-US" dirty="0"/>
              <a:t>They are more easily understood by future developers</a:t>
            </a:r>
          </a:p>
          <a:p>
            <a:pPr lvl="1">
              <a:spcBef>
                <a:spcPts val="200"/>
              </a:spcBef>
            </a:pPr>
            <a:r>
              <a:rPr lang="en-US" dirty="0"/>
              <a:t>“Tricky” or more complicated code is more likely to have undetected bugs</a:t>
            </a:r>
          </a:p>
          <a:p>
            <a:r>
              <a:rPr lang="en-US" dirty="0"/>
              <a:t>Focus optimization efforts on actual bottlenecks</a:t>
            </a:r>
          </a:p>
          <a:p>
            <a:pPr lvl="1">
              <a:spcBef>
                <a:spcPts val="200"/>
              </a:spcBef>
            </a:pPr>
            <a:r>
              <a:rPr lang="en-US" dirty="0"/>
              <a:t>If your algorithm is N</a:t>
            </a:r>
            <a:r>
              <a:rPr lang="en-US" baseline="30000" dirty="0"/>
              <a:t>3</a:t>
            </a:r>
            <a:r>
              <a:rPr lang="en-US" dirty="0"/>
              <a:t>, accelerating an N</a:t>
            </a:r>
            <a:r>
              <a:rPr lang="en-US" baseline="30000" dirty="0"/>
              <a:t>2</a:t>
            </a:r>
            <a:r>
              <a:rPr lang="en-US" dirty="0"/>
              <a:t> operation probably won’t make much difference</a:t>
            </a:r>
          </a:p>
          <a:p>
            <a:pPr lvl="1">
              <a:spcBef>
                <a:spcPts val="200"/>
              </a:spcBef>
            </a:pPr>
            <a:r>
              <a:rPr lang="en-US" dirty="0"/>
              <a:t>If you’re creating hardware-specific versions, make sure you’re testing on each platform</a:t>
            </a:r>
          </a:p>
          <a:p>
            <a:r>
              <a:rPr lang="en-US" dirty="0"/>
              <a:t>Treat optimization like a refactoring exercise</a:t>
            </a:r>
          </a:p>
          <a:p>
            <a:pPr lvl="1">
              <a:spcBef>
                <a:spcPts val="200"/>
              </a:spcBef>
            </a:pPr>
            <a:r>
              <a:rPr lang="en-US" dirty="0"/>
              <a:t>Make sure it is covered by tests</a:t>
            </a:r>
          </a:p>
          <a:p>
            <a:pPr lvl="1">
              <a:spcBef>
                <a:spcPts val="200"/>
              </a:spcBef>
            </a:pPr>
            <a:r>
              <a:rPr lang="en-US" dirty="0"/>
              <a:t>Examine both correctness and performance gains</a:t>
            </a:r>
          </a:p>
          <a:p>
            <a:r>
              <a:rPr lang="en-US" dirty="0"/>
              <a:t>Include options to eliminate non-determinism</a:t>
            </a:r>
          </a:p>
          <a:p>
            <a:pPr lvl="1">
              <a:spcBef>
                <a:spcPts val="200"/>
              </a:spcBef>
            </a:pPr>
            <a:r>
              <a:rPr lang="en-US" dirty="0"/>
              <a:t>Usually has a performance cost, but may improve testability/</a:t>
            </a:r>
            <a:r>
              <a:rPr lang="en-US" dirty="0" err="1"/>
              <a:t>debugability</a:t>
            </a:r>
            <a:endParaRPr lang="en-US" dirty="0"/>
          </a:p>
        </p:txBody>
      </p:sp>
    </p:spTree>
    <p:extLst>
      <p:ext uri="{BB962C8B-B14F-4D97-AF65-F5344CB8AC3E}">
        <p14:creationId xmlns:p14="http://schemas.microsoft.com/office/powerpoint/2010/main" val="299746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52748"/>
            <a:ext cx="11369809" cy="4047778"/>
          </a:xfrm>
        </p:spPr>
        <p:txBody>
          <a:bodyPr/>
          <a:lstStyle/>
          <a:p>
            <a:r>
              <a:rPr lang="en-US" b="1" dirty="0">
                <a:solidFill>
                  <a:schemeClr val="tx2"/>
                </a:solidFill>
              </a:rPr>
              <a:t>Testing, testing, and more testing!</a:t>
            </a:r>
          </a:p>
          <a:p>
            <a:r>
              <a:rPr lang="en-US" dirty="0"/>
              <a:t>Add more tests</a:t>
            </a:r>
          </a:p>
          <a:p>
            <a:pPr lvl="1"/>
            <a:r>
              <a:rPr lang="en-US" dirty="0"/>
              <a:t>Be creative</a:t>
            </a:r>
          </a:p>
          <a:p>
            <a:pPr lvl="1"/>
            <a:r>
              <a:rPr lang="en-US" dirty="0"/>
              <a:t>Think about corner cases</a:t>
            </a:r>
          </a:p>
          <a:p>
            <a:pPr lvl="1"/>
            <a:r>
              <a:rPr lang="en-US" dirty="0"/>
              <a:t>Think about misuse (unintentional or intentional)</a:t>
            </a:r>
          </a:p>
          <a:p>
            <a:pPr lvl="1"/>
            <a:r>
              <a:rPr lang="en-US" dirty="0"/>
              <a:t>Think about synthetic tests with synthetic data</a:t>
            </a:r>
          </a:p>
          <a:p>
            <a:pPr lvl="1"/>
            <a:r>
              <a:rPr lang="en-US" dirty="0"/>
              <a:t>Think about low-cost tests that can be “always on” (even if they’re not so stringent)</a:t>
            </a:r>
          </a:p>
          <a:p>
            <a:pPr lvl="1"/>
            <a:r>
              <a:rPr lang="en-US" dirty="0"/>
              <a:t>Can you detect silent data corruption?</a:t>
            </a:r>
          </a:p>
          <a:p>
            <a:r>
              <a:rPr lang="en-US" dirty="0"/>
              <a:t>Test your tests!</a:t>
            </a:r>
          </a:p>
          <a:p>
            <a:pPr lvl="1"/>
            <a:r>
              <a:rPr lang="en-US" dirty="0"/>
              <a:t>Make sure tests fail when they’re supposed to!</a:t>
            </a:r>
          </a:p>
          <a:p>
            <a:r>
              <a:rPr lang="en-US" dirty="0"/>
              <a:t>Thoroughly verify the code</a:t>
            </a:r>
          </a:p>
          <a:p>
            <a:pPr lvl="1"/>
            <a:r>
              <a:rPr lang="en-US" dirty="0"/>
              <a:t>Does the code do what you intended it to do?</a:t>
            </a:r>
          </a:p>
          <a:p>
            <a:pPr lvl="1"/>
            <a:r>
              <a:rPr lang="en-US" dirty="0"/>
              <a:t>On all relevant platforms</a:t>
            </a:r>
          </a:p>
        </p:txBody>
      </p:sp>
    </p:spTree>
    <p:extLst>
      <p:ext uri="{BB962C8B-B14F-4D97-AF65-F5344CB8AC3E}">
        <p14:creationId xmlns:p14="http://schemas.microsoft.com/office/powerpoint/2010/main" val="1368771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2493342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325135"/>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caller and the routine</a:t>
            </a:r>
          </a:p>
          <a:p>
            <a:pPr lvl="1">
              <a:spcBef>
                <a:spcPts val="200"/>
              </a:spcBef>
            </a:pPr>
            <a:r>
              <a:rPr lang="en-US" dirty="0"/>
              <a:t>What does the contract expect?		</a:t>
            </a:r>
            <a:r>
              <a:rPr lang="en-US" b="1" dirty="0"/>
              <a:t>preconditions</a:t>
            </a:r>
          </a:p>
          <a:p>
            <a:pPr lvl="1">
              <a:spcBef>
                <a:spcPts val="200"/>
              </a:spcBef>
            </a:pPr>
            <a:r>
              <a:rPr lang="en-US" dirty="0"/>
              <a:t>What does the contract guarantee?	</a:t>
            </a:r>
            <a:r>
              <a:rPr lang="en-US" b="1" dirty="0"/>
              <a:t>postconditions</a:t>
            </a:r>
          </a:p>
          <a:p>
            <a:pPr lvl="1">
              <a:spcBef>
                <a:spcPts val="200"/>
              </a:spcBef>
            </a:pPr>
            <a:r>
              <a:rPr lang="en-US" dirty="0"/>
              <a:t>What does the contract maintain?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3685942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72670"/>
            <a:ext cx="11369809" cy="4047778"/>
          </a:xfrm>
        </p:spPr>
        <p:txBody>
          <a:bodyPr/>
          <a:lstStyle/>
          <a:p>
            <a:r>
              <a:rPr lang="en-US" b="1" dirty="0">
                <a:solidFill>
                  <a:schemeClr val="tx2"/>
                </a:solidFill>
              </a:rPr>
              <a:t>What </a:t>
            </a:r>
            <a:r>
              <a:rPr lang="en-US" b="1">
                <a:solidFill>
                  <a:schemeClr val="tx2"/>
                </a:solidFill>
              </a:rPr>
              <a:t>are you </a:t>
            </a:r>
            <a:r>
              <a:rPr lang="en-US" b="1" dirty="0">
                <a:solidFill>
                  <a:schemeClr val="tx2"/>
                </a:solidFill>
              </a:rPr>
              <a:t>going to do, why, and how?</a:t>
            </a:r>
          </a:p>
          <a:p>
            <a:r>
              <a:rPr lang="en-US" dirty="0"/>
              <a:t>Plan your experiments thoroughly</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369809" cy="4047778"/>
          </a:xfrm>
        </p:spPr>
        <p:txBody>
          <a:bodyPr/>
          <a:lstStyle/>
          <a:p>
            <a:r>
              <a:rPr lang="en-US" b="1" dirty="0">
                <a:solidFill>
                  <a:schemeClr val="tx2"/>
                </a:solidFill>
              </a:rPr>
              <a:t>Can you reproduce the code used for each and every experiment?</a:t>
            </a:r>
          </a:p>
          <a:p>
            <a:pPr lvl="1"/>
            <a:r>
              <a:rPr lang="en-US" b="1" dirty="0">
                <a:solidFill>
                  <a:schemeClr val="tx2"/>
                </a:solidFill>
              </a:rPr>
              <a:t>Three years later?</a:t>
            </a:r>
          </a:p>
          <a:p>
            <a:r>
              <a:rPr lang="en-US" dirty="0"/>
              <a:t>Use only well-defined versions of code (i.e., official “releases”, tags, etc.)</a:t>
            </a:r>
          </a:p>
          <a:p>
            <a:pPr lvl="1"/>
            <a:r>
              <a:rPr lang="en-US" dirty="0"/>
              <a:t>Master or development branches are often moving targets</a:t>
            </a:r>
          </a:p>
          <a:p>
            <a:pPr lvl="1"/>
            <a:r>
              <a:rPr lang="en-US" dirty="0"/>
              <a:t>Capture the exact version of the code used for each experiment</a:t>
            </a:r>
          </a:p>
          <a:p>
            <a:pPr lvl="2"/>
            <a:r>
              <a:rPr lang="en-US" dirty="0"/>
              <a:t>Is the code you’re building exactly what’s in the version control repo?</a:t>
            </a:r>
          </a:p>
          <a:p>
            <a:pPr lvl="1"/>
            <a:r>
              <a:rPr lang="en-US" dirty="0"/>
              <a:t>Don’t change versions during a related series of experiments (unless you have to)</a:t>
            </a:r>
          </a:p>
          <a:p>
            <a:pPr lvl="1"/>
            <a:r>
              <a:rPr lang="en-US" dirty="0"/>
              <a:t>If you have to change versions, know exactly what changed</a:t>
            </a:r>
          </a:p>
          <a:p>
            <a:pPr lvl="2"/>
            <a:r>
              <a:rPr lang="en-US" dirty="0"/>
              <a:t>Capture the exact version of the code used for each experiment</a:t>
            </a:r>
          </a:p>
          <a:p>
            <a:r>
              <a:rPr lang="en-US" dirty="0"/>
              <a:t>Use only versions of code that have been thoroughly verified</a:t>
            </a:r>
          </a:p>
          <a:p>
            <a:r>
              <a:rPr lang="en-US" dirty="0"/>
              <a:t>Consider capturing version information of key libraries, compilers, and other dependencies used to build code</a:t>
            </a:r>
          </a:p>
          <a:p>
            <a:pPr lvl="1"/>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257680"/>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r>
              <a:rPr lang="en-US" dirty="0"/>
              <a:t>During development</a:t>
            </a:r>
          </a:p>
          <a:p>
            <a:pPr lvl="1"/>
            <a:r>
              <a:rPr lang="en-US" dirty="0"/>
              <a:t>After development</a:t>
            </a:r>
          </a:p>
          <a:p>
            <a:pPr lvl="1"/>
            <a:r>
              <a:rPr lang="en-US" dirty="0"/>
              <a:t>During experiments</a:t>
            </a:r>
          </a:p>
          <a:p>
            <a:pPr lvl="1"/>
            <a:r>
              <a:rPr lang="en-US" dirty="0"/>
              <a:t>After experiments</a:t>
            </a:r>
          </a:p>
          <a:p>
            <a:r>
              <a:rPr lang="en-US" dirty="0"/>
              <a:t>They amount to better software development practices</a:t>
            </a:r>
          </a:p>
          <a:p>
            <a:pPr lvl="1"/>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sz="quarter" idx="1"/>
          </p:nvPr>
        </p:nvSpPr>
        <p:spPr>
          <a:xfrm>
            <a:off x="2135060" y="1600199"/>
            <a:ext cx="8086853" cy="4769490"/>
          </a:xfrm>
        </p:spPr>
        <p:txBody>
          <a:bodyPr>
            <a:normAutofit/>
          </a:bodyPr>
          <a:lstStyle/>
          <a:p>
            <a:pPr marL="0" indent="0">
              <a:spcBef>
                <a:spcPts val="0"/>
              </a:spcBef>
              <a:buNone/>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2"/>
              </a:rPr>
              <a:t>http://dx.doi.org/10.1145/2743015</a:t>
            </a:r>
            <a:endParaRPr lang="en-US" dirty="0"/>
          </a:p>
          <a:p>
            <a:pPr marL="0" indent="0">
              <a:spcBef>
                <a:spcPts val="0"/>
              </a:spcBef>
              <a:buNone/>
            </a:pPr>
            <a:endParaRPr lang="en-US" dirty="0"/>
          </a:p>
          <a:p>
            <a:pPr marL="0" indent="0">
              <a:spcBef>
                <a:spcPts val="0"/>
              </a:spcBef>
              <a:buNone/>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391668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1:00pm-1:05pm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1:05pm-1:30pm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1:30pm-2:00pm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2:00pm-2:30pm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dirty="0">
                          <a:effectLst/>
                        </a:rPr>
                        <a:t>2:30pm-2:45pm</a:t>
                      </a:r>
                    </a:p>
                  </a:txBody>
                  <a:tcPr marL="63500" marR="63500" marT="63500" marB="63500"/>
                </a:tc>
                <a:tc>
                  <a:txBody>
                    <a:bodyPr/>
                    <a:lstStyle/>
                    <a:p>
                      <a:pPr>
                        <a:lnSpc>
                          <a:spcPct val="100000"/>
                        </a:lnSpc>
                      </a:pPr>
                      <a:endParaRPr lang="en-US" sz="1600" i="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All</a:t>
                      </a: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2:45pm-3:30pm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3:30pm-4:15pm</a:t>
                      </a:r>
                      <a:endParaRPr lang="en-US" sz="3600" dirty="0">
                        <a:effectLst/>
                      </a:endParaRPr>
                    </a:p>
                  </a:txBody>
                  <a:tcPr marL="63500" marR="63500" marT="63500" marB="63500"/>
                </a:tc>
                <a:tc>
                  <a:txBody>
                    <a:bodyPr/>
                    <a:lstStyle/>
                    <a:p>
                      <a:pPr>
                        <a:lnSpc>
                          <a:spcPct val="100000"/>
                        </a:lnSpc>
                      </a:pPr>
                      <a:r>
                        <a:rPr lang="en-US" sz="1600" i="0" dirty="0"/>
                        <a:t>04</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4:14pm-4:45pm</a:t>
                      </a:r>
                      <a:endParaRPr lang="en-US" sz="3600" dirty="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4:45pm-5:00pm</a:t>
                      </a:r>
                    </a:p>
                  </a:txBody>
                  <a:tcPr marL="63500" marR="63500" marT="63500" marB="63500"/>
                </a:tc>
                <a:tc>
                  <a:txBody>
                    <a:bodyPr/>
                    <a:lstStyle/>
                    <a:p>
                      <a:pPr>
                        <a:lnSpc>
                          <a:spcPct val="100000"/>
                        </a:lnSpc>
                      </a:pPr>
                      <a:endParaRPr lang="en-US" sz="1600" i="0" dirty="0"/>
                    </a:p>
                  </a:txBody>
                  <a:tcPr/>
                </a:tc>
                <a:tc>
                  <a:txBody>
                    <a:bodyPr/>
                    <a:lstStyle/>
                    <a:p>
                      <a:pPr>
                        <a:lnSpc>
                          <a:spcPct val="100000"/>
                        </a:lnSpc>
                      </a:pPr>
                      <a:r>
                        <a:rPr lang="en-US" sz="1600" i="0" dirty="0"/>
                        <a:t>Q&amp;A</a:t>
                      </a:r>
                    </a:p>
                  </a:txBody>
                  <a:tcPr/>
                </a:tc>
                <a:tc>
                  <a:txBody>
                    <a:bodyPr/>
                    <a:lstStyle/>
                    <a:p>
                      <a:pPr>
                        <a:lnSpc>
                          <a:spcPct val="100000"/>
                        </a:lnSpc>
                      </a:pPr>
                      <a:r>
                        <a:rPr lang="en-US" sz="1600" dirty="0"/>
                        <a:t>All</a:t>
                      </a:r>
                    </a:p>
                  </a:txBody>
                  <a:tcPr/>
                </a:tc>
                <a:extLst>
                  <a:ext uri="{0D108BD9-81ED-4DB2-BD59-A6C34878D82A}">
                    <a16:rowId xmlns:a16="http://schemas.microsoft.com/office/drawing/2014/main" val="387858574"/>
                  </a:ext>
                </a:extLst>
              </a:tr>
            </a:tbl>
          </a:graphicData>
        </a:graphic>
      </p:graphicFrame>
      <p:grpSp>
        <p:nvGrpSpPr>
          <p:cNvPr id="5" name="Group 4">
            <a:extLst>
              <a:ext uri="{FF2B5EF4-FFF2-40B4-BE49-F238E27FC236}">
                <a16:creationId xmlns:a16="http://schemas.microsoft.com/office/drawing/2014/main" id="{D8E9D2D2-B55B-4D73-A628-FC9C6E4D4517}"/>
              </a:ext>
            </a:extLst>
          </p:cNvPr>
          <p:cNvGrpSpPr/>
          <p:nvPr/>
        </p:nvGrpSpPr>
        <p:grpSpPr>
          <a:xfrm>
            <a:off x="79513" y="2970498"/>
            <a:ext cx="12029799" cy="390939"/>
            <a:chOff x="79513" y="1653208"/>
            <a:chExt cx="12029799" cy="390939"/>
          </a:xfrm>
        </p:grpSpPr>
        <p:cxnSp>
          <p:nvCxnSpPr>
            <p:cNvPr id="6" name="Straight Connector 5">
              <a:extLst>
                <a:ext uri="{FF2B5EF4-FFF2-40B4-BE49-F238E27FC236}">
                  <a16:creationId xmlns:a16="http://schemas.microsoft.com/office/drawing/2014/main" id="{F34B683D-F264-4470-869A-1ACC705951A9}"/>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EFC9DFE5-7BF6-432E-A340-A7D13A8AB6B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6DAA1DE1-EFB0-4C3A-8050-62347824244B}"/>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144336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“there’s no way you could have reproduced [the Berkeley team’s] algorithm—the way they had implemented their code—from reading their paper.”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Most Recent Example</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p:txBody>
          <a:bodyPr/>
          <a:lstStyle/>
          <a:p>
            <a:r>
              <a:rPr lang="en-US" dirty="0"/>
              <a:t>Scripts' use of Python's glob module</a:t>
            </a:r>
          </a:p>
          <a:p>
            <a:r>
              <a:rPr lang="en-US" dirty="0"/>
              <a:t>Generated different file lists in Linux and Mac Mojave</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2878</TotalTime>
  <Words>2563</Words>
  <Application>Microsoft Office PowerPoint</Application>
  <PresentationFormat>Custom</PresentationFormat>
  <Paragraphs>325</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Most Recent Example</vt:lpstr>
      <vt:lpstr>PowerPoint Presentation</vt:lpstr>
      <vt:lpstr>(Additional) Incentives for Paying Attention to Reproducibility</vt:lpstr>
      <vt:lpstr>Reproducibility and Supercomputing</vt:lpstr>
      <vt:lpstr> ACM TOMS Reproducible Computational Results (RCR)</vt:lpstr>
      <vt:lpstr>SC20 Transparency and  Reproducibility Initiative</vt:lpstr>
      <vt:lpstr>Coming to Your World Soon: Reproducibility Requirements</vt:lpstr>
      <vt:lpstr>Incentives Demand Investments, Enabled by Investments</vt:lpstr>
      <vt:lpstr>How to Improve Reproducibility</vt:lpstr>
      <vt:lpstr>Strategies that Don’t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Summary</vt:lpstr>
      <vt:lpstr>Other resources</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626</cp:revision>
  <cp:lastPrinted>2017-11-02T18:35:01Z</cp:lastPrinted>
  <dcterms:created xsi:type="dcterms:W3CDTF">2018-11-06T17:28:56Z</dcterms:created>
  <dcterms:modified xsi:type="dcterms:W3CDTF">2020-03-11T21:53:14Z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